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9" r:id="rId2"/>
    <p:sldId id="257" r:id="rId3"/>
    <p:sldId id="262" r:id="rId4"/>
    <p:sldId id="263" r:id="rId5"/>
    <p:sldId id="264" r:id="rId6"/>
    <p:sldId id="265" r:id="rId7"/>
    <p:sldId id="267" r:id="rId8"/>
    <p:sldId id="266" r:id="rId9"/>
    <p:sldId id="269" r:id="rId10"/>
    <p:sldId id="268" r:id="rId11"/>
    <p:sldId id="270" r:id="rId12"/>
    <p:sldId id="271" r:id="rId13"/>
    <p:sldId id="272" r:id="rId14"/>
    <p:sldId id="273" r:id="rId15"/>
    <p:sldId id="275" r:id="rId16"/>
    <p:sldId id="283" r:id="rId17"/>
    <p:sldId id="274" r:id="rId18"/>
    <p:sldId id="276" r:id="rId19"/>
    <p:sldId id="277" r:id="rId20"/>
    <p:sldId id="279" r:id="rId21"/>
    <p:sldId id="280" r:id="rId22"/>
    <p:sldId id="281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4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55" autoAdjust="0"/>
    <p:restoredTop sz="76298"/>
  </p:normalViewPr>
  <p:slideViewPr>
    <p:cSldViewPr snapToGrid="0">
      <p:cViewPr varScale="1">
        <p:scale>
          <a:sx n="83" d="100"/>
          <a:sy n="83" d="100"/>
        </p:scale>
        <p:origin x="7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D4B42-C1B6-134F-8245-0B992378694E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8EDCB-B694-1A4B-8711-98159AD72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38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1/acs.est.8b01533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sh.org.uk/uploads/Tobacco-Environment.pdf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Ask the class what the health effects of smoking are.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62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Ask the students what they think the environmental impact is of using vapes?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7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Now that they are thinking about disposable vapes and the numbers involved, does this change what they think the environmental consequences are?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11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See slide 26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92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64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04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See slide 28 of the Teachers’ Toolkit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200" b="1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information: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Zafeiridou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 2018).  </a:t>
            </a:r>
            <a:r>
              <a:rPr kumimoji="0" lang="en-GB" sz="12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tooltip="DOI URL"/>
              </a:rPr>
              <a:t>https://doi.org/10.1021/acs.est.8b01533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1200" b="1" i="1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200" b="1" i="1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https://ash.org.uk/uploads/Tobacco-Environment.pdf</a:t>
            </a:r>
            <a:endParaRPr kumimoji="0" lang="en-GB" sz="1200" b="1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68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60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See slides 31-33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03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dirty="0"/>
              <a:t>See slides 5-8 of the Teachers’ Toolkit.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40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Stats can be found on slide 3 and 10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02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Ask if students know how many chemicals are in tobacco smoke. See slide 11 of the Teachers’ Toolkit.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51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Can students explain why vapes may not be harmless?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54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See slide 12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3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61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See slides 19 and 20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0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Ask the students what they could do or who they can tell if they know of anyone selling vapes to young people.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63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khub.net/group/north-east-local-tobacco-control-alliance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885" y="-9525"/>
            <a:ext cx="12183893" cy="6471501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FEA7978-197C-A7D8-35B7-B150726AB6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692" y="466218"/>
            <a:ext cx="1454933" cy="7274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AEDD5A-ABD9-6CF7-6C07-407115A353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3" y="436643"/>
            <a:ext cx="1163687" cy="7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7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884" y="-9526"/>
            <a:ext cx="12183891" cy="652805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Home - Fresh Local Tobacco Control Network - Knowledge Hub (khub.net)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E8C1B9-45ED-54A7-5E35-91BD7D2744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3" y="436643"/>
            <a:ext cx="1163687" cy="795142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3AE42FAB-B8E5-0BC6-F00B-405D0147E9C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7692" y="466218"/>
            <a:ext cx="1454933" cy="72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9049" y="0"/>
            <a:ext cx="12211050" cy="6385774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C463ED-8DF1-07A5-061C-D896CF62CB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692" y="466218"/>
            <a:ext cx="1454933" cy="727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47AF44-7D17-353B-7A67-FD6F0A897E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3" y="436643"/>
            <a:ext cx="1163687" cy="7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0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404824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0A300B0-A3F0-F8AA-12C4-0275259A14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692" y="466218"/>
            <a:ext cx="1454933" cy="727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F5E143-0E42-D09D-326B-A971FF8122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3" y="436643"/>
            <a:ext cx="1163687" cy="7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2000" cy="6385774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C5F8568-63AE-000D-A870-DE71A2E3B4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692" y="466218"/>
            <a:ext cx="1454933" cy="727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2A3B9C-0D6D-0E14-D3BE-E1B734DB64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3" y="436643"/>
            <a:ext cx="1163687" cy="7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1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9049" y="0"/>
            <a:ext cx="12230100" cy="6423283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B9E96AC-14C0-F963-A6B6-1DD3E5EE3E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692" y="466218"/>
            <a:ext cx="1454933" cy="727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04FA7B-95CA-2121-DE0E-78EFCC6DBF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3" y="436643"/>
            <a:ext cx="1163687" cy="7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4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3" y="-1"/>
            <a:ext cx="12183886" cy="6392744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2CD4F877-8953-4B13-1C87-58E92E2FF5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692" y="466218"/>
            <a:ext cx="1454933" cy="7274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5A1FA9-D84B-05DF-6F49-5E03E77D9B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3" y="446168"/>
            <a:ext cx="1163687" cy="7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1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3" y="-1"/>
            <a:ext cx="12183886" cy="6392743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DF9C848B-3877-6837-C69A-1764809AAE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692" y="466218"/>
            <a:ext cx="1454933" cy="727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24C3A1-AEB5-0C2D-A94A-ABE19E7F8C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3" y="436643"/>
            <a:ext cx="1163687" cy="7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6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E6BEB1-254C-57B0-33E8-EB7DF0E0D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FFC72-2F9E-4B01-14D7-34A4FE97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0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7" r:id="rId3"/>
    <p:sldLayoutId id="2147483668" r:id="rId4"/>
    <p:sldLayoutId id="2147483670" r:id="rId5"/>
    <p:sldLayoutId id="2147483671" r:id="rId6"/>
    <p:sldLayoutId id="2147483672" r:id="rId7"/>
    <p:sldLayoutId id="214748367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shquit.co.uk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talktofrank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550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0C880B-F3DD-8E11-9A99-785A016C723D}"/>
              </a:ext>
            </a:extLst>
          </p:cNvPr>
          <p:cNvSpPr txBox="1">
            <a:spLocks/>
          </p:cNvSpPr>
          <p:nvPr/>
        </p:nvSpPr>
        <p:spPr>
          <a:xfrm>
            <a:off x="1167713" y="1124465"/>
            <a:ext cx="9856574" cy="46090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600" dirty="0">
                <a:solidFill>
                  <a:schemeClr val="accent3"/>
                </a:solidFill>
              </a:rPr>
              <a:t>It’s against the law to sell them to anyone </a:t>
            </a:r>
            <a:r>
              <a:rPr lang="en-GB" sz="5600" b="1" dirty="0">
                <a:solidFill>
                  <a:schemeClr val="accent3"/>
                </a:solidFill>
              </a:rPr>
              <a:t>under 18</a:t>
            </a:r>
            <a:r>
              <a:rPr lang="en-GB" sz="5600" dirty="0">
                <a:solidFill>
                  <a:schemeClr val="accent3"/>
                </a:solidFill>
              </a:rPr>
              <a:t>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000" dirty="0">
              <a:solidFill>
                <a:schemeClr val="accent3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5600" dirty="0">
                <a:solidFill>
                  <a:schemeClr val="accent3"/>
                </a:solidFill>
              </a:rPr>
              <a:t>It’s also illegal for adults to buy vapes for anyone </a:t>
            </a:r>
            <a:r>
              <a:rPr lang="en-GB" sz="5600" b="1" dirty="0">
                <a:solidFill>
                  <a:schemeClr val="accent3"/>
                </a:solidFill>
              </a:rPr>
              <a:t>under 18</a:t>
            </a:r>
            <a:r>
              <a:rPr lang="en-GB" sz="5600" dirty="0">
                <a:solidFill>
                  <a:schemeClr val="accent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6669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8A5331-3E3B-129A-FF1C-38E25D488FFE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5"/>
                </a:solidFill>
              </a:rPr>
              <a:t>Anyone who knowingly sells vapes to </a:t>
            </a:r>
            <a:r>
              <a:rPr lang="en-GB" sz="6000" b="1" dirty="0">
                <a:solidFill>
                  <a:schemeClr val="accent5"/>
                </a:solidFill>
              </a:rPr>
              <a:t>under 18s </a:t>
            </a:r>
            <a:r>
              <a:rPr lang="en-GB" sz="6000" dirty="0">
                <a:solidFill>
                  <a:schemeClr val="accent5"/>
                </a:solidFill>
              </a:rPr>
              <a:t>is </a:t>
            </a:r>
            <a:br>
              <a:rPr lang="en-GB" sz="6000" dirty="0">
                <a:solidFill>
                  <a:schemeClr val="accent5"/>
                </a:solidFill>
              </a:rPr>
            </a:br>
            <a:r>
              <a:rPr lang="en-GB" sz="6000" dirty="0">
                <a:solidFill>
                  <a:schemeClr val="accent5"/>
                </a:solidFill>
              </a:rPr>
              <a:t>driven by profit and doesn’t </a:t>
            </a:r>
            <a:br>
              <a:rPr lang="en-GB" sz="6000" dirty="0">
                <a:solidFill>
                  <a:schemeClr val="accent5"/>
                </a:solidFill>
              </a:rPr>
            </a:br>
            <a:r>
              <a:rPr lang="en-GB" sz="6000" dirty="0">
                <a:solidFill>
                  <a:schemeClr val="accent5"/>
                </a:solidFill>
              </a:rPr>
              <a:t>care who they sell to.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AEB576-204E-C4EB-AD48-C5CBA9213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0943">
            <a:off x="4442263" y="-351185"/>
            <a:ext cx="2048809" cy="20488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07485E-B27C-2574-F160-46B06974D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81642">
            <a:off x="2311175" y="5077759"/>
            <a:ext cx="1382107" cy="13821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0BF95A-EA67-28BF-94F4-2C23E0E9A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2934">
            <a:off x="10745469" y="2545274"/>
            <a:ext cx="1767451" cy="1767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00E934-5C81-96F3-817B-86C903313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9700">
            <a:off x="-223281" y="3188447"/>
            <a:ext cx="1453482" cy="14534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7692AD-1FB1-06D7-606E-0650A0EC9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10437">
            <a:off x="8944146" y="5180564"/>
            <a:ext cx="1176496" cy="117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88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FD2E23-FA31-C8AD-3177-2C97DB961A52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Vapes can have an impact on the environment.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0DAE7-B601-05A0-D138-2ED353B29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62" y="4496529"/>
            <a:ext cx="3871096" cy="1218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E3D291-9283-28A7-C3EF-67F9D24EA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663" y="601829"/>
            <a:ext cx="3012141" cy="1340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B41DF0-476C-88F4-1545-C9FCDD751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5400" y="1272137"/>
            <a:ext cx="2693888" cy="121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65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C9A0F6-8F2C-7100-185B-D02BDEBD446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4513011" y="1108266"/>
            <a:ext cx="3165978" cy="464146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14DFE8-2183-2BBD-7B5C-22938D7D57D3}"/>
              </a:ext>
            </a:extLst>
          </p:cNvPr>
          <p:cNvSpPr txBox="1">
            <a:spLocks/>
          </p:cNvSpPr>
          <p:nvPr/>
        </p:nvSpPr>
        <p:spPr>
          <a:xfrm>
            <a:off x="1167713" y="1989731"/>
            <a:ext cx="9856574" cy="287853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3"/>
                </a:solidFill>
              </a:rPr>
              <a:t>Approximately </a:t>
            </a:r>
            <a:r>
              <a:rPr lang="en-GB" sz="6000" b="1" dirty="0">
                <a:solidFill>
                  <a:schemeClr val="accent3"/>
                </a:solidFill>
              </a:rPr>
              <a:t>1.3</a:t>
            </a:r>
            <a:r>
              <a:rPr lang="en-GB" sz="6000" dirty="0">
                <a:solidFill>
                  <a:schemeClr val="accent3"/>
                </a:solidFill>
              </a:rPr>
              <a:t> million disposable vapes are thrown away every week in the UK: enough to cover </a:t>
            </a:r>
            <a:r>
              <a:rPr lang="en-GB" sz="6000" b="1" dirty="0">
                <a:solidFill>
                  <a:schemeClr val="accent3"/>
                </a:solidFill>
              </a:rPr>
              <a:t>22 football pitches</a:t>
            </a:r>
            <a:r>
              <a:rPr lang="en-GB" sz="6000" dirty="0">
                <a:solidFill>
                  <a:schemeClr val="accent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488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F403483-4A22-2D98-C5BE-CE701FC8CD50}"/>
              </a:ext>
            </a:extLst>
          </p:cNvPr>
          <p:cNvSpPr txBox="1">
            <a:spLocks/>
          </p:cNvSpPr>
          <p:nvPr/>
        </p:nvSpPr>
        <p:spPr>
          <a:xfrm>
            <a:off x="1167713" y="994865"/>
            <a:ext cx="9856574" cy="48682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dirty="0">
                <a:solidFill>
                  <a:schemeClr val="accent3"/>
                </a:solidFill>
              </a:rPr>
              <a:t>Single-use vapes contain batteries and </a:t>
            </a:r>
            <a:br>
              <a:rPr lang="en-GB" sz="4000" dirty="0">
                <a:solidFill>
                  <a:schemeClr val="accent3"/>
                </a:solidFill>
              </a:rPr>
            </a:br>
            <a:r>
              <a:rPr lang="en-GB" sz="4000" dirty="0">
                <a:solidFill>
                  <a:schemeClr val="accent3"/>
                </a:solidFill>
              </a:rPr>
              <a:t>difficult to recycle plastics.</a:t>
            </a:r>
            <a:br>
              <a:rPr lang="en-GB" sz="4000" dirty="0">
                <a:solidFill>
                  <a:schemeClr val="accent3"/>
                </a:solidFill>
              </a:rPr>
            </a:br>
            <a:r>
              <a:rPr lang="en-GB" sz="1000" dirty="0">
                <a:solidFill>
                  <a:schemeClr val="accent3"/>
                </a:solidFill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dirty="0">
                <a:solidFill>
                  <a:schemeClr val="accent3"/>
                </a:solidFill>
              </a:rPr>
              <a:t>These break down in landfills causing dangerous chemicals to pollute the </a:t>
            </a:r>
            <a:br>
              <a:rPr lang="en-GB" sz="4000" dirty="0">
                <a:solidFill>
                  <a:schemeClr val="accent3"/>
                </a:solidFill>
              </a:rPr>
            </a:br>
            <a:r>
              <a:rPr lang="en-GB" sz="4000" dirty="0">
                <a:solidFill>
                  <a:schemeClr val="accent3"/>
                </a:solidFill>
              </a:rPr>
              <a:t>soil and water.</a:t>
            </a:r>
            <a:br>
              <a:rPr lang="en-GB" sz="4000" dirty="0">
                <a:solidFill>
                  <a:schemeClr val="accent3"/>
                </a:solidFill>
              </a:rPr>
            </a:br>
            <a:endParaRPr lang="en-GB" sz="4000" dirty="0">
              <a:solidFill>
                <a:schemeClr val="accent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FF7587-731D-7DD0-6F1F-1DBBE5D50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686" y="4757351"/>
            <a:ext cx="4322628" cy="204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12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013E4E-0103-2D43-6235-D082E8027F08}"/>
              </a:ext>
            </a:extLst>
          </p:cNvPr>
          <p:cNvSpPr txBox="1">
            <a:spLocks/>
          </p:cNvSpPr>
          <p:nvPr/>
        </p:nvSpPr>
        <p:spPr>
          <a:xfrm>
            <a:off x="1167713" y="198973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3"/>
                </a:solidFill>
              </a:rPr>
              <a:t>These chemicals can cause harm to humans, animals </a:t>
            </a:r>
            <a:br>
              <a:rPr lang="en-GB" sz="6000" b="1" dirty="0">
                <a:solidFill>
                  <a:schemeClr val="accent3"/>
                </a:solidFill>
              </a:rPr>
            </a:br>
            <a:r>
              <a:rPr lang="en-GB" sz="6000" b="1" dirty="0">
                <a:solidFill>
                  <a:schemeClr val="accent3"/>
                </a:solidFill>
              </a:rPr>
              <a:t>and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869031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627" y="1726782"/>
            <a:ext cx="5937027" cy="213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17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F1E0BC-CB77-87BE-A920-EB66797CF780}"/>
              </a:ext>
            </a:extLst>
          </p:cNvPr>
          <p:cNvSpPr txBox="1">
            <a:spLocks/>
          </p:cNvSpPr>
          <p:nvPr/>
        </p:nvSpPr>
        <p:spPr>
          <a:xfrm>
            <a:off x="1167713" y="1277471"/>
            <a:ext cx="9856574" cy="126693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3000" dirty="0">
                <a:solidFill>
                  <a:schemeClr val="accent5"/>
                </a:solidFill>
              </a:rPr>
              <a:t>The tobacco supply chain is extremely environmentally harmful on a global scale.  Environmental impact at all stages: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18A8F-6052-CCCE-3938-83EA587F0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013" y="2704312"/>
            <a:ext cx="9749974" cy="1449376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28E1D6D-08C3-FD46-8D40-D5A791F71C05}"/>
              </a:ext>
            </a:extLst>
          </p:cNvPr>
          <p:cNvSpPr txBox="1">
            <a:spLocks/>
          </p:cNvSpPr>
          <p:nvPr/>
        </p:nvSpPr>
        <p:spPr>
          <a:xfrm>
            <a:off x="926817" y="4364298"/>
            <a:ext cx="2234393" cy="6454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Cultivation/</a:t>
            </a:r>
            <a:br>
              <a:rPr lang="en-GB" sz="2000" dirty="0">
                <a:solidFill>
                  <a:schemeClr val="accent5"/>
                </a:solidFill>
              </a:rPr>
            </a:br>
            <a:r>
              <a:rPr lang="en-GB" sz="2000" dirty="0">
                <a:solidFill>
                  <a:schemeClr val="accent5"/>
                </a:solidFill>
              </a:rPr>
              <a:t>farming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2036485-62D9-0417-D009-AD28CEFC3758}"/>
              </a:ext>
            </a:extLst>
          </p:cNvPr>
          <p:cNvSpPr txBox="1">
            <a:spLocks/>
          </p:cNvSpPr>
          <p:nvPr/>
        </p:nvSpPr>
        <p:spPr>
          <a:xfrm>
            <a:off x="3306946" y="4338858"/>
            <a:ext cx="1051051" cy="6454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2000" dirty="0">
                <a:solidFill>
                  <a:schemeClr val="accent5"/>
                </a:solidFill>
              </a:rPr>
              <a:t>Curing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6BCD82E-6ADD-C4B1-0328-9513814DDBE0}"/>
              </a:ext>
            </a:extLst>
          </p:cNvPr>
          <p:cNvSpPr txBox="1">
            <a:spLocks/>
          </p:cNvSpPr>
          <p:nvPr/>
        </p:nvSpPr>
        <p:spPr>
          <a:xfrm>
            <a:off x="4357997" y="4290339"/>
            <a:ext cx="2234393" cy="7933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Primary</a:t>
            </a:r>
            <a:br>
              <a:rPr lang="en-GB" sz="2000" dirty="0">
                <a:solidFill>
                  <a:schemeClr val="accent5"/>
                </a:solidFill>
              </a:rPr>
            </a:br>
            <a:r>
              <a:rPr lang="en-GB" sz="2000" dirty="0">
                <a:solidFill>
                  <a:schemeClr val="accent5"/>
                </a:solidFill>
              </a:rPr>
              <a:t>processing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FB7BEF0-09B6-6601-7F56-F2388C84D9FA}"/>
              </a:ext>
            </a:extLst>
          </p:cNvPr>
          <p:cNvSpPr txBox="1">
            <a:spLocks/>
          </p:cNvSpPr>
          <p:nvPr/>
        </p:nvSpPr>
        <p:spPr>
          <a:xfrm>
            <a:off x="6371724" y="4404639"/>
            <a:ext cx="1763747" cy="564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Manufacturing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7D82B1F-BABF-0BC2-AD67-BC3A6CBEEE24}"/>
              </a:ext>
            </a:extLst>
          </p:cNvPr>
          <p:cNvSpPr txBox="1">
            <a:spLocks/>
          </p:cNvSpPr>
          <p:nvPr/>
        </p:nvSpPr>
        <p:spPr>
          <a:xfrm>
            <a:off x="8054789" y="4404639"/>
            <a:ext cx="1763747" cy="564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Distribution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7697FD5C-081B-93BF-CD3B-63D33C3DEA6B}"/>
              </a:ext>
            </a:extLst>
          </p:cNvPr>
          <p:cNvSpPr txBox="1">
            <a:spLocks/>
          </p:cNvSpPr>
          <p:nvPr/>
        </p:nvSpPr>
        <p:spPr>
          <a:xfrm>
            <a:off x="9597870" y="4404639"/>
            <a:ext cx="1489170" cy="564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Use/</a:t>
            </a:r>
            <a:br>
              <a:rPr lang="en-GB" sz="2000" dirty="0">
                <a:solidFill>
                  <a:schemeClr val="accent5"/>
                </a:solidFill>
              </a:rPr>
            </a:br>
            <a:r>
              <a:rPr lang="en-GB" sz="2000" dirty="0">
                <a:solidFill>
                  <a:schemeClr val="accent5"/>
                </a:solidFill>
              </a:rPr>
              <a:t>disposal</a:t>
            </a:r>
          </a:p>
        </p:txBody>
      </p:sp>
    </p:spTree>
    <p:extLst>
      <p:ext uri="{BB962C8B-B14F-4D97-AF65-F5344CB8AC3E}">
        <p14:creationId xmlns:p14="http://schemas.microsoft.com/office/powerpoint/2010/main" val="2881075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F1E0BC-CB77-87BE-A920-EB66797CF780}"/>
              </a:ext>
            </a:extLst>
          </p:cNvPr>
          <p:cNvSpPr txBox="1">
            <a:spLocks/>
          </p:cNvSpPr>
          <p:nvPr/>
        </p:nvSpPr>
        <p:spPr>
          <a:xfrm>
            <a:off x="1167713" y="1358153"/>
            <a:ext cx="9856574" cy="41416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4000" dirty="0">
                <a:solidFill>
                  <a:schemeClr val="accent5"/>
                </a:solidFill>
              </a:rPr>
              <a:t>These result in: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pollution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soil degradation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biodiversity losses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Deforestation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and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Death: Tobacco kills 8 million people a year</a:t>
            </a:r>
            <a:endParaRPr lang="en-GB" sz="3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43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1773563-B2D3-FB5B-4C76-16A7D4E78510}"/>
              </a:ext>
            </a:extLst>
          </p:cNvPr>
          <p:cNvSpPr txBox="1">
            <a:spLocks/>
          </p:cNvSpPr>
          <p:nvPr/>
        </p:nvSpPr>
        <p:spPr>
          <a:xfrm>
            <a:off x="1455674" y="1892400"/>
            <a:ext cx="9280652" cy="3558745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500" dirty="0">
                <a:solidFill>
                  <a:schemeClr val="accent3"/>
                </a:solidFill>
              </a:rPr>
              <a:t>Around </a:t>
            </a:r>
            <a:r>
              <a:rPr lang="en-GB" sz="3500" b="1" dirty="0">
                <a:solidFill>
                  <a:schemeClr val="accent3"/>
                </a:solidFill>
              </a:rPr>
              <a:t>six trillion </a:t>
            </a:r>
            <a:r>
              <a:rPr lang="en-GB" sz="3500" dirty="0">
                <a:solidFill>
                  <a:schemeClr val="accent3"/>
                </a:solidFill>
              </a:rPr>
              <a:t>cigarettes are manufactured each year globally using </a:t>
            </a:r>
            <a:r>
              <a:rPr lang="en-GB" sz="3500" b="1" dirty="0">
                <a:solidFill>
                  <a:schemeClr val="accent3"/>
                </a:solidFill>
              </a:rPr>
              <a:t>5.3 million</a:t>
            </a:r>
            <a:r>
              <a:rPr lang="en-GB" sz="3500" dirty="0">
                <a:solidFill>
                  <a:schemeClr val="accent3"/>
                </a:solidFill>
              </a:rPr>
              <a:t> hectares of land </a:t>
            </a:r>
            <a:r>
              <a:rPr lang="en-US" sz="3500" dirty="0">
                <a:solidFill>
                  <a:schemeClr val="accent3"/>
                </a:solidFill>
              </a:rPr>
              <a:t>and </a:t>
            </a:r>
            <a:r>
              <a:rPr lang="en-US" sz="3500" b="1" dirty="0">
                <a:solidFill>
                  <a:schemeClr val="accent3"/>
                </a:solidFill>
              </a:rPr>
              <a:t>600 million </a:t>
            </a:r>
            <a:r>
              <a:rPr lang="en-US" sz="3500" dirty="0">
                <a:solidFill>
                  <a:schemeClr val="accent3"/>
                </a:solidFill>
              </a:rPr>
              <a:t>trees.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500" dirty="0">
                <a:solidFill>
                  <a:schemeClr val="accent3"/>
                </a:solidFill>
              </a:rPr>
              <a:t>Cigarettes are the most littered item on the planet with </a:t>
            </a:r>
            <a:r>
              <a:rPr lang="en-US" sz="3500" b="1" dirty="0">
                <a:solidFill>
                  <a:schemeClr val="accent3"/>
                </a:solidFill>
              </a:rPr>
              <a:t>4.5 trillion</a:t>
            </a:r>
            <a:r>
              <a:rPr lang="en-US" sz="3500" dirty="0">
                <a:solidFill>
                  <a:schemeClr val="accent3"/>
                </a:solidFill>
              </a:rPr>
              <a:t> cigarette butts polluting our pavements, parks, soil, rivers, beaches  and oceans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35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2CC020-1947-7D41-A2AB-46DEE1B1D06B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bg2"/>
                </a:solidFill>
              </a:rPr>
              <a:t>Smoking causes disease, poor health and early death.</a:t>
            </a:r>
          </a:p>
        </p:txBody>
      </p:sp>
    </p:spTree>
    <p:extLst>
      <p:ext uri="{BB962C8B-B14F-4D97-AF65-F5344CB8AC3E}">
        <p14:creationId xmlns:p14="http://schemas.microsoft.com/office/powerpoint/2010/main" val="164282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1773563-B2D3-FB5B-4C76-16A7D4E78510}"/>
              </a:ext>
            </a:extLst>
          </p:cNvPr>
          <p:cNvSpPr txBox="1">
            <a:spLocks/>
          </p:cNvSpPr>
          <p:nvPr/>
        </p:nvSpPr>
        <p:spPr>
          <a:xfrm>
            <a:off x="1800209" y="1649627"/>
            <a:ext cx="8591581" cy="35587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500" dirty="0">
                <a:solidFill>
                  <a:schemeClr val="accent3"/>
                </a:solidFill>
              </a:rPr>
              <a:t>All of this produced </a:t>
            </a:r>
            <a:r>
              <a:rPr lang="en-GB" sz="3500" b="1" dirty="0">
                <a:solidFill>
                  <a:schemeClr val="accent3"/>
                </a:solidFill>
              </a:rPr>
              <a:t>25 megatons</a:t>
            </a:r>
            <a:r>
              <a:rPr lang="en-GB" sz="3500" dirty="0">
                <a:solidFill>
                  <a:schemeClr val="accent3"/>
                </a:solidFill>
              </a:rPr>
              <a:t> of solid waste, </a:t>
            </a:r>
            <a:r>
              <a:rPr lang="en-GB" sz="3500" b="1" dirty="0">
                <a:solidFill>
                  <a:schemeClr val="accent3"/>
                </a:solidFill>
              </a:rPr>
              <a:t>55 megatons</a:t>
            </a:r>
            <a:r>
              <a:rPr lang="en-GB" sz="3500" dirty="0">
                <a:solidFill>
                  <a:schemeClr val="accent3"/>
                </a:solidFill>
              </a:rPr>
              <a:t> of waste water, almost </a:t>
            </a:r>
            <a:r>
              <a:rPr lang="en-GB" sz="3500" b="1" dirty="0">
                <a:solidFill>
                  <a:schemeClr val="accent3"/>
                </a:solidFill>
              </a:rPr>
              <a:t>84 megatons</a:t>
            </a:r>
            <a:r>
              <a:rPr lang="en-GB" sz="3500" dirty="0">
                <a:solidFill>
                  <a:schemeClr val="accent3"/>
                </a:solidFill>
              </a:rPr>
              <a:t> of CO</a:t>
            </a:r>
            <a:r>
              <a:rPr lang="en-GB" sz="3500" baseline="-25000" dirty="0">
                <a:solidFill>
                  <a:schemeClr val="accent3"/>
                </a:solidFill>
              </a:rPr>
              <a:t>2</a:t>
            </a:r>
            <a:r>
              <a:rPr lang="en-GB" sz="3500" dirty="0">
                <a:solidFill>
                  <a:schemeClr val="accent3"/>
                </a:solidFill>
              </a:rPr>
              <a:t> emissions to climate change – approximately 0.2% of the global total.</a:t>
            </a:r>
          </a:p>
        </p:txBody>
      </p:sp>
    </p:spTree>
    <p:extLst>
      <p:ext uri="{BB962C8B-B14F-4D97-AF65-F5344CB8AC3E}">
        <p14:creationId xmlns:p14="http://schemas.microsoft.com/office/powerpoint/2010/main" val="449933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1B8898-8798-E782-ABDF-0180F048ECA8}"/>
              </a:ext>
            </a:extLst>
          </p:cNvPr>
          <p:cNvSpPr txBox="1">
            <a:spLocks/>
          </p:cNvSpPr>
          <p:nvPr/>
        </p:nvSpPr>
        <p:spPr>
          <a:xfrm>
            <a:off x="1603592" y="1881511"/>
            <a:ext cx="8984816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Remember, vapes are meant to help smokers </a:t>
            </a:r>
            <a:br>
              <a:rPr lang="en-GB" sz="6000" b="1" dirty="0">
                <a:solidFill>
                  <a:schemeClr val="accent5"/>
                </a:solidFill>
              </a:rPr>
            </a:br>
            <a:r>
              <a:rPr lang="en-GB" sz="6000" b="1" dirty="0">
                <a:solidFill>
                  <a:schemeClr val="accent5"/>
                </a:solidFill>
              </a:rPr>
              <a:t>to quit for good.</a:t>
            </a:r>
          </a:p>
        </p:txBody>
      </p:sp>
    </p:spTree>
    <p:extLst>
      <p:ext uri="{BB962C8B-B14F-4D97-AF65-F5344CB8AC3E}">
        <p14:creationId xmlns:p14="http://schemas.microsoft.com/office/powerpoint/2010/main" val="1179617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936" y="1562350"/>
            <a:ext cx="7531282" cy="275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92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2779" y="1374189"/>
            <a:ext cx="7026442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If you want to learn more, or have any concerns: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Talk to your teacher</a:t>
            </a:r>
          </a:p>
          <a:p>
            <a:pPr algn="ctr"/>
            <a:r>
              <a:rPr lang="en-GB" sz="3600" dirty="0"/>
              <a:t>Visit </a:t>
            </a:r>
            <a:r>
              <a:rPr lang="en-GB" sz="3600" dirty="0">
                <a:hlinkClick r:id="rId3"/>
              </a:rPr>
              <a:t>freshquit.co.uk</a:t>
            </a:r>
            <a:endParaRPr lang="en-GB" sz="3600" dirty="0"/>
          </a:p>
          <a:p>
            <a:pPr algn="ctr"/>
            <a:r>
              <a:rPr lang="en-GB" sz="3600" dirty="0"/>
              <a:t>Visit </a:t>
            </a:r>
            <a:r>
              <a:rPr lang="en-GB" sz="3600" dirty="0">
                <a:hlinkClick r:id="rId4"/>
              </a:rPr>
              <a:t>talktofrank.com</a:t>
            </a:r>
            <a:r>
              <a:rPr lang="en-GB" sz="3600" dirty="0"/>
              <a:t> </a:t>
            </a:r>
          </a:p>
          <a:p>
            <a:pPr algn="ctr"/>
            <a:endParaRPr lang="en-GB" sz="2500" dirty="0"/>
          </a:p>
          <a:p>
            <a:pPr algn="ctr"/>
            <a:r>
              <a:rPr lang="en-GB" dirty="0"/>
              <a:t>If you are worried about your use, you can call FRANK on 0300 123 6600 for friendly confidential advice.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287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282F47-9697-3F92-1B54-6E9330ED7A8B}"/>
              </a:ext>
            </a:extLst>
          </p:cNvPr>
          <p:cNvSpPr txBox="1">
            <a:spLocks/>
          </p:cNvSpPr>
          <p:nvPr/>
        </p:nvSpPr>
        <p:spPr>
          <a:xfrm>
            <a:off x="4516394" y="1989731"/>
            <a:ext cx="6752968" cy="2878538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000" dirty="0"/>
              <a:t>Many adult smokers switch to nicotine vapes to help them quit smoking.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FCBB43-780F-0C6D-81A5-E1366773D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44" y="1680226"/>
            <a:ext cx="3230550" cy="318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9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33B837-CC80-36E8-8A78-570243BCFD94}"/>
              </a:ext>
            </a:extLst>
          </p:cNvPr>
          <p:cNvSpPr txBox="1">
            <a:spLocks/>
          </p:cNvSpPr>
          <p:nvPr/>
        </p:nvSpPr>
        <p:spPr>
          <a:xfrm>
            <a:off x="5987432" y="1881511"/>
            <a:ext cx="5220030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3"/>
                </a:solidFill>
              </a:rPr>
              <a:t>Most young people don’t </a:t>
            </a:r>
            <a:br>
              <a:rPr lang="en-GB" sz="6000" dirty="0">
                <a:solidFill>
                  <a:schemeClr val="accent3"/>
                </a:solidFill>
              </a:rPr>
            </a:br>
            <a:r>
              <a:rPr lang="en-GB" sz="6000" dirty="0">
                <a:solidFill>
                  <a:schemeClr val="accent3"/>
                </a:solidFill>
              </a:rPr>
              <a:t>vape or smoke.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AF9695-F702-A027-4E53-D4E913B3DD10}"/>
              </a:ext>
            </a:extLst>
          </p:cNvPr>
          <p:cNvSpPr/>
          <p:nvPr/>
        </p:nvSpPr>
        <p:spPr>
          <a:xfrm>
            <a:off x="1256968" y="3904735"/>
            <a:ext cx="4201298" cy="383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A5453-0A40-A41B-002E-B0D0EA912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51" y="2105538"/>
            <a:ext cx="5039933" cy="325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3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7EE795-BC34-8ADA-1422-E2E18DE25FA1}"/>
              </a:ext>
            </a:extLst>
          </p:cNvPr>
          <p:cNvSpPr txBox="1">
            <a:spLocks/>
          </p:cNvSpPr>
          <p:nvPr/>
        </p:nvSpPr>
        <p:spPr>
          <a:xfrm>
            <a:off x="1167713" y="1989731"/>
            <a:ext cx="9856574" cy="287853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3"/>
                </a:solidFill>
              </a:rPr>
              <a:t>Vaping is less harmful than smoking because you don’t inhale the toxic tar and carbon monoxide found in tobacco smoke.</a:t>
            </a:r>
          </a:p>
        </p:txBody>
      </p:sp>
    </p:spTree>
    <p:extLst>
      <p:ext uri="{BB962C8B-B14F-4D97-AF65-F5344CB8AC3E}">
        <p14:creationId xmlns:p14="http://schemas.microsoft.com/office/powerpoint/2010/main" val="449691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783005-18EC-C03A-FA52-E5656D706BB2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But vapes are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not harmless.</a:t>
            </a:r>
          </a:p>
        </p:txBody>
      </p:sp>
    </p:spTree>
    <p:extLst>
      <p:ext uri="{BB962C8B-B14F-4D97-AF65-F5344CB8AC3E}">
        <p14:creationId xmlns:p14="http://schemas.microsoft.com/office/powerpoint/2010/main" val="928889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F50C4D-E520-31A1-E27D-29BE4E84D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84" y="4302849"/>
            <a:ext cx="5684833" cy="1873593"/>
          </a:xfrm>
          <a:prstGeom prst="rect">
            <a:avLst/>
          </a:prstGeom>
        </p:spPr>
      </p:pic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F0C94528-9B65-0000-6263-3D684AFB20A3}"/>
              </a:ext>
            </a:extLst>
          </p:cNvPr>
          <p:cNvSpPr txBox="1">
            <a:spLocks/>
          </p:cNvSpPr>
          <p:nvPr/>
        </p:nvSpPr>
        <p:spPr>
          <a:xfrm>
            <a:off x="1167713" y="1424311"/>
            <a:ext cx="9856574" cy="2878538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3"/>
                </a:solidFill>
              </a:rPr>
              <a:t>Short-term effects of vaping can include coughing, headaches, dizziness and sore throats.</a:t>
            </a:r>
          </a:p>
        </p:txBody>
      </p:sp>
    </p:spTree>
    <p:extLst>
      <p:ext uri="{BB962C8B-B14F-4D97-AF65-F5344CB8AC3E}">
        <p14:creationId xmlns:p14="http://schemas.microsoft.com/office/powerpoint/2010/main" val="4254410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EC9DD3-4DFB-F2F7-0FB3-28AD53991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38695">
            <a:off x="3840401" y="740882"/>
            <a:ext cx="1553664" cy="15536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E11DF6-F19D-A564-68C1-BEF89885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75346">
            <a:off x="562972" y="4036634"/>
            <a:ext cx="1582578" cy="1582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FC3D63-B6F3-4DFD-9508-F6306F838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8611">
            <a:off x="4308605" y="5191031"/>
            <a:ext cx="1152462" cy="11524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7DA749-FF9D-A252-D4C8-B74D7414C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78956">
            <a:off x="6249702" y="317230"/>
            <a:ext cx="2003039" cy="2003039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6196B38-B638-32ED-4A98-E660573E876A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And the long-term effects are, as yet, unknown.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AB27B9-9619-8584-9EE5-F12F3B068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6570">
            <a:off x="10288548" y="4643941"/>
            <a:ext cx="1471477" cy="147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77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0C880B-F3DD-8E11-9A99-785A016C723D}"/>
              </a:ext>
            </a:extLst>
          </p:cNvPr>
          <p:cNvSpPr txBox="1">
            <a:spLocks/>
          </p:cNvSpPr>
          <p:nvPr/>
        </p:nvSpPr>
        <p:spPr>
          <a:xfrm>
            <a:off x="1167713" y="2102830"/>
            <a:ext cx="9856574" cy="35587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600" dirty="0">
                <a:solidFill>
                  <a:schemeClr val="accent3"/>
                </a:solidFill>
              </a:rPr>
              <a:t>Vapes and vaping products </a:t>
            </a:r>
            <a:br>
              <a:rPr lang="en-GB" sz="5600" dirty="0">
                <a:solidFill>
                  <a:schemeClr val="accent3"/>
                </a:solidFill>
              </a:rPr>
            </a:br>
            <a:r>
              <a:rPr lang="en-GB" sz="5600" dirty="0">
                <a:solidFill>
                  <a:schemeClr val="accent3"/>
                </a:solidFill>
              </a:rPr>
              <a:t>that contain nicotine are </a:t>
            </a:r>
            <a:br>
              <a:rPr lang="en-GB" sz="5600" dirty="0">
                <a:solidFill>
                  <a:schemeClr val="accent3"/>
                </a:solidFill>
              </a:rPr>
            </a:br>
            <a:r>
              <a:rPr lang="en-GB" sz="5600" dirty="0">
                <a:solidFill>
                  <a:schemeClr val="accent3"/>
                </a:solidFill>
              </a:rPr>
              <a:t>age-restricted.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5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44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FS">
      <a:dk1>
        <a:srgbClr val="004057"/>
      </a:dk1>
      <a:lt1>
        <a:srgbClr val="FFFFFF"/>
      </a:lt1>
      <a:dk2>
        <a:srgbClr val="6C448D"/>
      </a:dk2>
      <a:lt2>
        <a:srgbClr val="FFFFFF"/>
      </a:lt2>
      <a:accent1>
        <a:srgbClr val="AEC95E"/>
      </a:accent1>
      <a:accent2>
        <a:srgbClr val="2CBBEB"/>
      </a:accent2>
      <a:accent3>
        <a:srgbClr val="004057"/>
      </a:accent3>
      <a:accent4>
        <a:srgbClr val="F09032"/>
      </a:accent4>
      <a:accent5>
        <a:srgbClr val="FBBF27"/>
      </a:accent5>
      <a:accent6>
        <a:srgbClr val="EC88B3"/>
      </a:accent6>
      <a:hlink>
        <a:srgbClr val="43589C"/>
      </a:hlink>
      <a:folHlink>
        <a:srgbClr val="FBBE2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A08BF217DEAE4FB361E58DFD78A25C" ma:contentTypeVersion="18" ma:contentTypeDescription="Create a new document." ma:contentTypeScope="" ma:versionID="8b0a1403240de09d4b44d306e260f9db">
  <xsd:schema xmlns:xsd="http://www.w3.org/2001/XMLSchema" xmlns:xs="http://www.w3.org/2001/XMLSchema" xmlns:p="http://schemas.microsoft.com/office/2006/metadata/properties" xmlns:ns2="089dd952-8e3d-4968-9ae5-214086e1bda0" xmlns:ns3="d25ad4f0-d936-4e90-82b2-90797a85ed8a" targetNamespace="http://schemas.microsoft.com/office/2006/metadata/properties" ma:root="true" ma:fieldsID="da8be38bff86538abd011ca16f486a6d" ns2:_="" ns3:_="">
    <xsd:import namespace="089dd952-8e3d-4968-9ae5-214086e1bda0"/>
    <xsd:import namespace="d25ad4f0-d936-4e90-82b2-90797a85ed8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9dd952-8e3d-4968-9ae5-214086e1bd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6a441d0-a1bf-4a3d-92f1-d19f52fe1ed9}" ma:internalName="TaxCatchAll" ma:showField="CatchAllData" ma:web="089dd952-8e3d-4968-9ae5-214086e1bd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ad4f0-d936-4e90-82b2-90797a85ed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849beb-9543-4328-892d-e09f0ff121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89dd952-8e3d-4968-9ae5-214086e1bda0" xsi:nil="true"/>
    <lcf76f155ced4ddcb4097134ff3c332f xmlns="d25ad4f0-d936-4e90-82b2-90797a85ed8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AD2CA64-3683-4978-BAB4-4761393A747C}"/>
</file>

<file path=customXml/itemProps2.xml><?xml version="1.0" encoding="utf-8"?>
<ds:datastoreItem xmlns:ds="http://schemas.openxmlformats.org/officeDocument/2006/customXml" ds:itemID="{219F383C-40EB-4DC0-91F7-396EF9810D75}"/>
</file>

<file path=customXml/itemProps3.xml><?xml version="1.0" encoding="utf-8"?>
<ds:datastoreItem xmlns:ds="http://schemas.openxmlformats.org/officeDocument/2006/customXml" ds:itemID="{E021E4E3-7AAB-4990-8EBC-43EF64958BA4}"/>
</file>

<file path=docProps/app.xml><?xml version="1.0" encoding="utf-8"?>
<Properties xmlns="http://schemas.openxmlformats.org/officeDocument/2006/extended-properties" xmlns:vt="http://schemas.openxmlformats.org/officeDocument/2006/docPropsVTypes">
  <TotalTime>3569</TotalTime>
  <Words>634</Words>
  <Application>Microsoft Office PowerPoint</Application>
  <PresentationFormat>Widescreen</PresentationFormat>
  <Paragraphs>77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Lucy Chapman</cp:lastModifiedBy>
  <cp:revision>43</cp:revision>
  <dcterms:created xsi:type="dcterms:W3CDTF">2023-01-31T15:53:22Z</dcterms:created>
  <dcterms:modified xsi:type="dcterms:W3CDTF">2023-03-09T13:16:39Z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588358-c3f1-4695-a290-e2f70d15689d_Enabled">
    <vt:lpwstr>true</vt:lpwstr>
  </property>
  <property fmtid="{D5CDD505-2E9C-101B-9397-08002B2CF9AE}" pid="3" name="MSIP_Label_c8588358-c3f1-4695-a290-e2f70d15689d_SetDate">
    <vt:lpwstr>2023-02-07T19:20:06Z</vt:lpwstr>
  </property>
  <property fmtid="{D5CDD505-2E9C-101B-9397-08002B2CF9AE}" pid="4" name="MSIP_Label_c8588358-c3f1-4695-a290-e2f70d15689d_Method">
    <vt:lpwstr>Privileged</vt:lpwstr>
  </property>
  <property fmtid="{D5CDD505-2E9C-101B-9397-08002B2CF9AE}" pid="5" name="MSIP_Label_c8588358-c3f1-4695-a290-e2f70d15689d_Name">
    <vt:lpwstr>Official – General</vt:lpwstr>
  </property>
  <property fmtid="{D5CDD505-2E9C-101B-9397-08002B2CF9AE}" pid="6" name="MSIP_Label_c8588358-c3f1-4695-a290-e2f70d15689d_SiteId">
    <vt:lpwstr>a1ba59b9-7204-48d8-a360-7770245ad4a9</vt:lpwstr>
  </property>
  <property fmtid="{D5CDD505-2E9C-101B-9397-08002B2CF9AE}" pid="7" name="MSIP_Label_c8588358-c3f1-4695-a290-e2f70d15689d_ActionId">
    <vt:lpwstr>1b0b7b3b-e9f2-48e7-b5c0-4aedae3f68d9</vt:lpwstr>
  </property>
  <property fmtid="{D5CDD505-2E9C-101B-9397-08002B2CF9AE}" pid="8" name="MSIP_Label_c8588358-c3f1-4695-a290-e2f70d15689d_ContentBits">
    <vt:lpwstr>0</vt:lpwstr>
  </property>
  <property fmtid="{D5CDD505-2E9C-101B-9397-08002B2CF9AE}" pid="9" name="ContentTypeId">
    <vt:lpwstr>0x010100FFA08BF217DEAE4FB361E58DFD78A25C</vt:lpwstr>
  </property>
</Properties>
</file>